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819" r:id="rId2"/>
    <p:sldId id="814" r:id="rId3"/>
    <p:sldId id="813" r:id="rId4"/>
    <p:sldId id="809" r:id="rId5"/>
    <p:sldId id="810" r:id="rId6"/>
    <p:sldId id="811" r:id="rId7"/>
    <p:sldId id="363" r:id="rId8"/>
    <p:sldId id="820" r:id="rId9"/>
    <p:sldId id="818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1429" autoAdjust="0"/>
  </p:normalViewPr>
  <p:slideViewPr>
    <p:cSldViewPr snapToGrid="0">
      <p:cViewPr varScale="1">
        <p:scale>
          <a:sx n="117" d="100"/>
          <a:sy n="117" d="100"/>
        </p:scale>
        <p:origin x="206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93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46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10/11/21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10/11/21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10/11/21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10/11/21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10/11/21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10/11/21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10/11/21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10/11/21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10/11/21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10/11/21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7DB031-DACE-CB4C-852A-307DF8FE5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46100"/>
            <a:ext cx="4013200" cy="4622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87BC14-3293-A04A-AA20-E4EC64024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546100"/>
            <a:ext cx="3962400" cy="4622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BB3CB-C821-5B44-9903-FA04D0F4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00A58B-DD98-43D0-B791-721480A02982}" type="datetime1">
              <a:rPr lang="en-US" sz="1200" smtClean="0"/>
              <a:pPr>
                <a:spcAft>
                  <a:spcPts val="600"/>
                </a:spcAft>
              </a:pPr>
              <a:t>10/11/21</a:t>
            </a:fld>
            <a:endParaRPr lang="en-US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C3CA9-9F54-DB48-BE8A-6FE8010DA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58141"/>
            <a:ext cx="78867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H_other_wordcloud_libs.R</a:t>
            </a:r>
            <a:endParaRPr lang="en-US" sz="4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908EC-8DD2-9948-8F25-EAB1498B4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9C332-BE14-9345-8E0A-E18D8E276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90000"/>
              </a:lnSpc>
              <a:spcAft>
                <a:spcPts val="600"/>
              </a:spcAft>
            </a:pPr>
            <a:fld id="{37290FF7-652B-4475-AEAB-8B1A5D23AE09}" type="slidenum">
              <a:rPr lang="en-US" sz="1000" smtClean="0"/>
              <a:pPr algn="r">
                <a:lnSpc>
                  <a:spcPct val="190000"/>
                </a:lnSpc>
                <a:spcAft>
                  <a:spcPts val="600"/>
                </a:spcAft>
              </a:pPr>
              <a:t>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249570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1037A-0BEB-FB47-BFD1-78614EDF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CF145-588B-BA4A-8D78-F7AD004B9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pyramids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DB8A-6BC2-D546-9A79-0C0B4392E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A030C0-5576-7D4D-9DE3-7E6A87332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58D69-D46D-034A-91D9-5DBFD1B0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374" y="1331258"/>
            <a:ext cx="3811964" cy="461234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24B951-0C0F-0647-95D1-7DFE37A3446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7048EE-6D65-C548-9B77-52CAFD32255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063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10/11/21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a pyramid plot…collapse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2FB341-653C-6248-9A9E-A3560918CD1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8539B6-99A5-C54D-9A8A-091747261F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Image result for document icon">
            <a:extLst>
              <a:ext uri="{FF2B5EF4-FFF2-40B4-BE49-F238E27FC236}">
                <a16:creationId xmlns:a16="http://schemas.microsoft.com/office/drawing/2014/main" id="{FAA4598B-8347-B443-8BE4-C9929BE8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1682660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1854C67-4A43-5D4A-9922-AB4F18A2D374}"/>
              </a:ext>
            </a:extLst>
          </p:cNvPr>
          <p:cNvSpPr txBox="1"/>
          <p:nvPr/>
        </p:nvSpPr>
        <p:spPr>
          <a:xfrm>
            <a:off x="6306208" y="961242"/>
            <a:ext cx="261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Combined/Collapsed </a:t>
            </a:r>
          </a:p>
          <a:p>
            <a:pPr algn="ctr"/>
            <a:r>
              <a:rPr lang="en-US" b="1" u="sng" dirty="0"/>
              <a:t>into a 2 document corpus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478C4C-9A81-144F-86AF-03EC15323DD2}"/>
              </a:ext>
            </a:extLst>
          </p:cNvPr>
          <p:cNvSpPr txBox="1"/>
          <p:nvPr/>
        </p:nvSpPr>
        <p:spPr>
          <a:xfrm>
            <a:off x="288146" y="1245022"/>
            <a:ext cx="240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CorpusA</a:t>
            </a:r>
            <a:r>
              <a:rPr lang="en-US" b="1" u="sng" dirty="0"/>
              <a:t> – 1000 Tweets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6B5C53-9DB3-7748-90D5-60484A9799B6}"/>
              </a:ext>
            </a:extLst>
          </p:cNvPr>
          <p:cNvGrpSpPr/>
          <p:nvPr/>
        </p:nvGrpSpPr>
        <p:grpSpPr>
          <a:xfrm>
            <a:off x="-1" y="1599580"/>
            <a:ext cx="3008243" cy="825575"/>
            <a:chOff x="2393494" y="2948152"/>
            <a:chExt cx="3008243" cy="82557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6E38639-F2B8-AB46-AECA-300D07A2ACA6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39" name="Picture 2" descr="Image result for document icon">
                <a:extLst>
                  <a:ext uri="{FF2B5EF4-FFF2-40B4-BE49-F238E27FC236}">
                    <a16:creationId xmlns:a16="http://schemas.microsoft.com/office/drawing/2014/main" id="{6257AF65-A7DB-0940-B4E3-B53600111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Image result for document icon">
                <a:extLst>
                  <a:ext uri="{FF2B5EF4-FFF2-40B4-BE49-F238E27FC236}">
                    <a16:creationId xmlns:a16="http://schemas.microsoft.com/office/drawing/2014/main" id="{82F72F12-4728-6D4E-B28A-DBAF918063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 descr="Image result for document icon">
                <a:extLst>
                  <a:ext uri="{FF2B5EF4-FFF2-40B4-BE49-F238E27FC236}">
                    <a16:creationId xmlns:a16="http://schemas.microsoft.com/office/drawing/2014/main" id="{DC9B2EBE-7C7E-014A-8FCF-FE0499E426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Image result for document icon">
                <a:extLst>
                  <a:ext uri="{FF2B5EF4-FFF2-40B4-BE49-F238E27FC236}">
                    <a16:creationId xmlns:a16="http://schemas.microsoft.com/office/drawing/2014/main" id="{059BCB82-09C6-0F44-89F2-D166B99636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Image result for document icon">
                <a:extLst>
                  <a:ext uri="{FF2B5EF4-FFF2-40B4-BE49-F238E27FC236}">
                    <a16:creationId xmlns:a16="http://schemas.microsoft.com/office/drawing/2014/main" id="{777F27E4-6717-6A45-8485-76A25A22ED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0003D47B-4624-5A4F-8393-BEC973C5FF30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6C88CC2-701D-D045-8BA7-5DD700A1837A}"/>
              </a:ext>
            </a:extLst>
          </p:cNvPr>
          <p:cNvSpPr txBox="1"/>
          <p:nvPr/>
        </p:nvSpPr>
        <p:spPr>
          <a:xfrm>
            <a:off x="292955" y="3187610"/>
            <a:ext cx="239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CorpusB</a:t>
            </a:r>
            <a:r>
              <a:rPr lang="en-US" b="1" u="sng" dirty="0"/>
              <a:t> – 1000 Tweets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EDAAC564-908C-B74D-BFF9-C24BC3729652}"/>
              </a:ext>
            </a:extLst>
          </p:cNvPr>
          <p:cNvSpPr/>
          <p:nvPr/>
        </p:nvSpPr>
        <p:spPr>
          <a:xfrm>
            <a:off x="3151392" y="1647844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69BE1500-E962-B948-B842-7DFBC3D372FA}"/>
              </a:ext>
            </a:extLst>
          </p:cNvPr>
          <p:cNvSpPr/>
          <p:nvPr/>
        </p:nvSpPr>
        <p:spPr>
          <a:xfrm>
            <a:off x="3124888" y="3567127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C1EEC26C-0003-3E40-A802-C7CB2D653D99}"/>
              </a:ext>
            </a:extLst>
          </p:cNvPr>
          <p:cNvSpPr/>
          <p:nvPr/>
        </p:nvSpPr>
        <p:spPr>
          <a:xfrm>
            <a:off x="6738823" y="1612599"/>
            <a:ext cx="1749972" cy="303891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 descr="Image result for document icon">
            <a:extLst>
              <a:ext uri="{FF2B5EF4-FFF2-40B4-BE49-F238E27FC236}">
                <a16:creationId xmlns:a16="http://schemas.microsoft.com/office/drawing/2014/main" id="{BC0BBD39-3804-644A-9214-79281731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3466909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63E4FE4-0CBE-394E-8B62-6904597FBAC3}"/>
              </a:ext>
            </a:extLst>
          </p:cNvPr>
          <p:cNvGrpSpPr/>
          <p:nvPr/>
        </p:nvGrpSpPr>
        <p:grpSpPr>
          <a:xfrm>
            <a:off x="0" y="3527766"/>
            <a:ext cx="3008243" cy="825575"/>
            <a:chOff x="2393494" y="2948152"/>
            <a:chExt cx="3008243" cy="82557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64D5B50-8290-2442-AF1D-B231EBB0C15C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52" name="Picture 2" descr="Image result for document icon">
                <a:extLst>
                  <a:ext uri="{FF2B5EF4-FFF2-40B4-BE49-F238E27FC236}">
                    <a16:creationId xmlns:a16="http://schemas.microsoft.com/office/drawing/2014/main" id="{9326BF45-EF92-8F4E-BDFE-034184B761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Image result for document icon">
                <a:extLst>
                  <a:ext uri="{FF2B5EF4-FFF2-40B4-BE49-F238E27FC236}">
                    <a16:creationId xmlns:a16="http://schemas.microsoft.com/office/drawing/2014/main" id="{EBE3F40B-36D9-F84E-AE09-F2F64E7B01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Image result for document icon">
                <a:extLst>
                  <a:ext uri="{FF2B5EF4-FFF2-40B4-BE49-F238E27FC236}">
                    <a16:creationId xmlns:a16="http://schemas.microsoft.com/office/drawing/2014/main" id="{9349C949-69F0-EC44-AA4D-B2A8607728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Image result for document icon">
                <a:extLst>
                  <a:ext uri="{FF2B5EF4-FFF2-40B4-BE49-F238E27FC236}">
                    <a16:creationId xmlns:a16="http://schemas.microsoft.com/office/drawing/2014/main" id="{E64711B7-EA5F-484A-9F67-7CDDAB3D5A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2" descr="Image result for document icon">
                <a:extLst>
                  <a:ext uri="{FF2B5EF4-FFF2-40B4-BE49-F238E27FC236}">
                    <a16:creationId xmlns:a16="http://schemas.microsoft.com/office/drawing/2014/main" id="{5C9B18C8-C855-164A-B1E0-7EC62A107C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3CB69C6D-5AD9-DD48-BAC9-3409E32ED91D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333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634030" y="3639590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623520" y="1421907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10/11/21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3" y="112876"/>
            <a:ext cx="8576441" cy="591477"/>
          </a:xfrm>
        </p:spPr>
        <p:txBody>
          <a:bodyPr/>
          <a:lstStyle/>
          <a:p>
            <a:r>
              <a:rPr lang="en-US" dirty="0"/>
              <a:t>Steps for a pyramid plot…ID common tokens &amp; frequency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066" y="1826011"/>
            <a:ext cx="4848225" cy="1114425"/>
          </a:xfrm>
          <a:prstGeom prst="rect">
            <a:avLst/>
          </a:prstGeom>
        </p:spPr>
      </p:pic>
      <p:pic>
        <p:nvPicPr>
          <p:cNvPr id="11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8" y="1910175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42" y="4127858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541" y="4038931"/>
            <a:ext cx="4867275" cy="1123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94D949-FC3A-D44A-8570-9BFEEE41BD5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E33919-589B-7F49-BF5A-90116879E6A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22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10/11/21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“pyramid plot” of frequencies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46622" y="3094638"/>
            <a:ext cx="4848225" cy="1114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5758" y="3089875"/>
            <a:ext cx="4867275" cy="112395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160832" y="3074277"/>
            <a:ext cx="836871" cy="1144753"/>
            <a:chOff x="514446" y="2588556"/>
            <a:chExt cx="1405539" cy="1922633"/>
          </a:xfrm>
        </p:grpSpPr>
        <p:sp>
          <p:nvSpPr>
            <p:cNvPr id="8" name="Freeform 7"/>
            <p:cNvSpPr/>
            <p:nvPr/>
          </p:nvSpPr>
          <p:spPr>
            <a:xfrm>
              <a:off x="875768" y="25885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9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46" y="30768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6451506" y="3090042"/>
            <a:ext cx="911397" cy="1144753"/>
            <a:chOff x="6025837" y="2283756"/>
            <a:chExt cx="1530708" cy="1922633"/>
          </a:xfrm>
        </p:grpSpPr>
        <p:sp>
          <p:nvSpPr>
            <p:cNvPr id="10" name="Freeform 9"/>
            <p:cNvSpPr/>
            <p:nvPr/>
          </p:nvSpPr>
          <p:spPr>
            <a:xfrm>
              <a:off x="6025837" y="22837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11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449" y="27720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ight Brace 13"/>
          <p:cNvSpPr/>
          <p:nvPr/>
        </p:nvSpPr>
        <p:spPr>
          <a:xfrm>
            <a:off x="5627118" y="1507740"/>
            <a:ext cx="693682" cy="42882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>
            <a:off x="2176816" y="1436795"/>
            <a:ext cx="441434" cy="44301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758321" y="1182414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2329" y="3021724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72674" y="437230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41682" y="5628290"/>
            <a:ext cx="80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TermN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25D68D-3EB6-054E-A914-8361E0E80B3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8DAE81-DE22-D140-9510-B58DD49C03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87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10/11/21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﻿</a:t>
            </a:r>
            <a:r>
              <a:rPr lang="en-US" dirty="0" err="1"/>
              <a:t>I_Pyramid_plots.R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6F8ED3-38D3-D643-BE61-590D463E554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6670D6-BD4E-AB40-B1D0-315FC19592C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he best pyramid memes :) Memedroid">
            <a:extLst>
              <a:ext uri="{FF2B5EF4-FFF2-40B4-BE49-F238E27FC236}">
                <a16:creationId xmlns:a16="http://schemas.microsoft.com/office/drawing/2014/main" id="{64888603-6C14-8947-86AD-71164DFFC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1" y="1332963"/>
            <a:ext cx="3461372" cy="419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747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0DD9A6B-56F5-F84A-918D-AB596D61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600"/>
              <a:t>A safe/supportive learning 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D85541-6EE3-7746-8EE7-3CB74FF0C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8" b="39446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BFF8D1-D9A4-864C-96AF-1F16EC9B819D}"/>
              </a:ext>
            </a:extLst>
          </p:cNvPr>
          <p:cNvSpPr txBox="1">
            <a:spLocks/>
          </p:cNvSpPr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cs typeface="+mn-cs"/>
              </a:rPr>
              <a:t>We will be using lyrics from popular hip-hop songs late in the lesson.  There is a censored version of the data if someone finds it objectionable. </a:t>
            </a:r>
          </a:p>
          <a:p>
            <a:pPr mar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+mn-lt"/>
              <a:cs typeface="+mn-cs"/>
            </a:endParaRP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10/11/21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467D343-FFED-0E44-9FA3-B0606716A8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15496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46BD9D-0C3B-1E40-9238-426324616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2E9F34-4E23-A04C-B4FE-0D9715A4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60894-39E2-7349-8197-E8F225B93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26A10-9846-0C40-ADDD-E40954707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CA6E9D-C69D-2A45-B788-97E6292D1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879" y="1573480"/>
            <a:ext cx="4029693" cy="30222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071279-0D46-2D44-8B17-8A5E9D1F65A1}"/>
              </a:ext>
            </a:extLst>
          </p:cNvPr>
          <p:cNvSpPr txBox="1"/>
          <p:nvPr/>
        </p:nvSpPr>
        <p:spPr>
          <a:xfrm>
            <a:off x="878774" y="2897579"/>
            <a:ext cx="194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live_K_RapSongs.R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0540D-96E9-9949-ABB2-88863CB4F66A}"/>
              </a:ext>
            </a:extLst>
          </p:cNvPr>
          <p:cNvSpPr txBox="1"/>
          <p:nvPr/>
        </p:nvSpPr>
        <p:spPr>
          <a:xfrm>
            <a:off x="878774" y="3615629"/>
            <a:ext cx="2923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Optional:﻿</a:t>
            </a:r>
          </a:p>
          <a:p>
            <a:r>
              <a:rPr lang="en-US" dirty="0" err="1"/>
              <a:t>live_K_RapSongs_censored.R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1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BB3CB-C821-5B44-9903-FA04D0F4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C3CA9-9F54-DB48-BE8A-6FE8010DA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﻿ </a:t>
            </a:r>
            <a:r>
              <a:rPr lang="en-US" dirty="0" err="1"/>
              <a:t>Z_Experimental_WIP_Retailers.R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908EC-8DD2-9948-8F25-EAB1498B4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9C332-BE14-9345-8E0A-E18D8E276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B6E9D-086A-5742-826F-D3BFD7E9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069" y="1579419"/>
            <a:ext cx="3159643" cy="36160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54C922-06DF-D442-B5A7-E8BDE82DD2E2}"/>
              </a:ext>
            </a:extLst>
          </p:cNvPr>
          <p:cNvSpPr/>
          <p:nvPr/>
        </p:nvSpPr>
        <p:spPr>
          <a:xfrm rot="19914786">
            <a:off x="1767382" y="3091698"/>
            <a:ext cx="5199017" cy="5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covered due to time.  We can revisit later.</a:t>
            </a:r>
          </a:p>
        </p:txBody>
      </p:sp>
    </p:spTree>
    <p:extLst>
      <p:ext uri="{BB962C8B-B14F-4D97-AF65-F5344CB8AC3E}">
        <p14:creationId xmlns:p14="http://schemas.microsoft.com/office/powerpoint/2010/main" val="102287713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176</Words>
  <Application>Microsoft Macintosh PowerPoint</Application>
  <PresentationFormat>On-screen Show (4:3)</PresentationFormat>
  <Paragraphs>52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 Unicode MS</vt:lpstr>
      <vt:lpstr>Arial</vt:lpstr>
      <vt:lpstr>Calibri</vt:lpstr>
      <vt:lpstr>Calibri Light</vt:lpstr>
      <vt:lpstr>1_Office Theme</vt:lpstr>
      <vt:lpstr>H_other_wordcloud_libs.R</vt:lpstr>
      <vt:lpstr>Let’s make some pyramids</vt:lpstr>
      <vt:lpstr>Steps for a pyramid plot…collapse</vt:lpstr>
      <vt:lpstr>Steps for a pyramid plot…ID common tokens &amp; frequency</vt:lpstr>
      <vt:lpstr>Build a “pyramid plot” of frequencies</vt:lpstr>
      <vt:lpstr>Open ﻿I_Pyramid_plots.R</vt:lpstr>
      <vt:lpstr>A safe/supportive learning environment</vt:lpstr>
      <vt:lpstr>PowerPoint Presentation</vt:lpstr>
      <vt:lpstr>Open ﻿ Z_Experimental_WIP_Retailers.R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safe/supportive learning environment</dc:title>
  <dc:creator>Kwartler, Edward</dc:creator>
  <cp:lastModifiedBy>Kwartler, Edward</cp:lastModifiedBy>
  <cp:revision>6</cp:revision>
  <dcterms:created xsi:type="dcterms:W3CDTF">2020-12-30T22:39:56Z</dcterms:created>
  <dcterms:modified xsi:type="dcterms:W3CDTF">2021-10-12T03:24:22Z</dcterms:modified>
</cp:coreProperties>
</file>